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56" r:id="rId4"/>
  </p:sldIdLst>
  <p:sldSz cx="9906000" cy="6858000" type="A4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0673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5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83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9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0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24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9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5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2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5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36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6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5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5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361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15173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E1AFEF-C8F3-49DA-8E49-2B647B38C504}" type="datetimeFigureOut">
              <a:rPr lang="th-TH" smtClean="0"/>
              <a:t>19/03/63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74BCFB-1E95-4D95-9383-2FD715ADE8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24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7F90-ADC6-4BAE-96E7-473E5EDA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39" y="512147"/>
            <a:ext cx="8543925" cy="476893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Username </a:t>
            </a:r>
            <a:r>
              <a:rPr lang="th-TH" b="1" dirty="0"/>
              <a:t>และ </a:t>
            </a:r>
            <a:r>
              <a:rPr lang="en-US" b="1" dirty="0"/>
              <a:t>Password</a:t>
            </a:r>
            <a:br>
              <a:rPr lang="th-TH" b="1" dirty="0"/>
            </a:br>
            <a:br>
              <a:rPr lang="th-TH" b="1" dirty="0"/>
            </a:br>
            <a:r>
              <a:rPr lang="th-TH" b="1" dirty="0"/>
              <a:t>การบันทึกข้อมูลรายละเอียด</a:t>
            </a:r>
            <a:r>
              <a:rPr lang="th-TH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กิจกรรมย่อย</a:t>
            </a:r>
            <a:br>
              <a:rPr lang="th-TH" dirty="0"/>
            </a:br>
            <a:r>
              <a:rPr lang="th-TH" dirty="0"/>
              <a:t>ใน</a:t>
            </a:r>
            <a:r>
              <a:rPr lang="th-TH" b="1" dirty="0">
                <a:solidFill>
                  <a:srgbClr val="FF0000"/>
                </a:solidFill>
              </a:rPr>
              <a:t>ฐานข้อมูลงบประมาณโครงการตามแผนปฏิบัติการ</a:t>
            </a:r>
            <a:r>
              <a:rPr lang="th-TH" b="1" dirty="0">
                <a:solidFill>
                  <a:srgbClr val="0070C0"/>
                </a:solidFill>
              </a:rPr>
              <a:t>ประจำปีงบประมาณ </a:t>
            </a:r>
            <a:r>
              <a:rPr lang="en-US" b="1" dirty="0">
                <a:solidFill>
                  <a:srgbClr val="0070C0"/>
                </a:solidFill>
              </a:rPr>
              <a:t>2563</a:t>
            </a:r>
          </a:p>
        </p:txBody>
      </p:sp>
    </p:spTree>
    <p:extLst>
      <p:ext uri="{BB962C8B-B14F-4D97-AF65-F5344CB8AC3E}">
        <p14:creationId xmlns:p14="http://schemas.microsoft.com/office/powerpoint/2010/main" val="391301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03782"/>
              </p:ext>
            </p:extLst>
          </p:nvPr>
        </p:nvGraphicFramePr>
        <p:xfrm>
          <a:off x="278860" y="1143000"/>
          <a:ext cx="9348280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1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effectLst/>
                          <a:cs typeface="+mn-cs"/>
                        </a:rPr>
                        <a:t>หน่วยงาน (อักษรย่อ)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cs typeface="+mn-cs"/>
                        </a:rPr>
                        <a:t>Username</a:t>
                      </a:r>
                      <a:endParaRPr lang="th-TH" sz="2000" b="1" dirty="0">
                        <a:effectLst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cs typeface="+mn-cs"/>
                        </a:rPr>
                        <a:t>Password</a:t>
                      </a:r>
                      <a:endParaRPr lang="th-TH" sz="2000" b="1" dirty="0">
                        <a:effectLst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ฝ่ายวางแผนและบริหาร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(PA)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PA001 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ฝ่ายจัดการศึกษาและจัดการความรู้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(EM)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EM001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ฝ่ายกิจการนักศึกษาและวิเทศสัมพันธ์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(SA)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SA001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effectLst/>
                          <a:cs typeface="+mn-cs"/>
                        </a:rPr>
                        <a:t>ฝ่ายวิจัยและบริการวิชาการ</a:t>
                      </a:r>
                      <a:r>
                        <a:rPr lang="en-US" sz="2400" b="0" baseline="0" dirty="0">
                          <a:effectLst/>
                          <a:cs typeface="+mn-cs"/>
                        </a:rPr>
                        <a:t>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(RE)</a:t>
                      </a:r>
                      <a:r>
                        <a:rPr lang="th-TH" sz="2400" b="0" dirty="0">
                          <a:effectLst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RE001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สำนักงานคณบดี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(PHO)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PHO001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หลักสูตร ส.บ. (สาธารณสุขชุมชน)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(CPH)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CPH001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effectLst/>
                          <a:cs typeface="+mn-cs"/>
                        </a:rPr>
                        <a:t>หลักสูตร ว.ทบ. (อาชีวอนามัยฯ)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(OCC)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OCC001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หลักสูตร ว.ทบ. (อนามัยสิ่งแวดล้อม)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(ENV)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ENV001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cs typeface="+mn-cs"/>
                        </a:rPr>
                        <a:t>กองทุนพัฒนาคณะสาธารณสุขศาสตร์ </a:t>
                      </a:r>
                      <a:r>
                        <a:rPr lang="en-US" sz="2400" b="0" dirty="0">
                          <a:effectLst/>
                          <a:cs typeface="+mn-cs"/>
                        </a:rPr>
                        <a:t>(PHF)</a:t>
                      </a:r>
                      <a:endParaRPr lang="th-TH" sz="24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PHF001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  <a:cs typeface="+mn-cs"/>
                        </a:rPr>
                        <a:t>123456</a:t>
                      </a:r>
                      <a:endParaRPr lang="th-TH" sz="2000" b="0" dirty="0">
                        <a:effectLst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28FF282-AF12-48AE-9B88-17735612FCF6}"/>
              </a:ext>
            </a:extLst>
          </p:cNvPr>
          <p:cNvSpPr txBox="1">
            <a:spLocks/>
          </p:cNvSpPr>
          <p:nvPr/>
        </p:nvSpPr>
        <p:spPr>
          <a:xfrm>
            <a:off x="3057066" y="417887"/>
            <a:ext cx="4719143" cy="3646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Username </a:t>
            </a:r>
            <a:r>
              <a:rPr lang="th-TH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และ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Password </a:t>
            </a:r>
            <a:r>
              <a:rPr lang="th-TH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ของหน่วยงาน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6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272" y="102563"/>
            <a:ext cx="7777163" cy="285750"/>
          </a:xfrm>
          <a:noFill/>
          <a:ln>
            <a:noFill/>
          </a:ln>
        </p:spPr>
        <p:txBody>
          <a:bodyPr anchor="ctr">
            <a:normAutofit fontScale="85000" lnSpcReduction="20000"/>
          </a:bodyPr>
          <a:lstStyle/>
          <a:p>
            <a:r>
              <a:rPr lang="en-US" sz="1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h-TH" sz="1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ขั้นตอนการบันทึกข้อมูล </a:t>
            </a:r>
            <a:r>
              <a:rPr lang="th-TH" sz="16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“กิจกรรมย่อย” </a:t>
            </a:r>
            <a:r>
              <a:rPr lang="th-TH" sz="1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ตามแผนปฏิบัติการงบประมาณ ใน </a:t>
            </a:r>
            <a:r>
              <a:rPr lang="th-TH" sz="16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ฐานข้อมูลงบประมาณโครงการตามแผนปฏิบัติการประจำปี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5136" y="427225"/>
            <a:ext cx="2020481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1625" b="1" u="sng" dirty="0"/>
              <a:t>ขั้นตอนที่ </a:t>
            </a:r>
            <a:r>
              <a:rPr lang="en-US" sz="1625" b="1" u="sng" dirty="0"/>
              <a:t>1 </a:t>
            </a:r>
            <a:r>
              <a:rPr lang="th-TH" sz="1625" b="1" dirty="0"/>
              <a:t>เข้าหน้า </a:t>
            </a:r>
            <a:r>
              <a:rPr lang="en-US" sz="1625" b="1" dirty="0"/>
              <a:t>website </a:t>
            </a:r>
            <a:r>
              <a:rPr lang="th-TH" sz="1625" b="1" dirty="0"/>
              <a:t>คณะสาธารณสุขศาสตร์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1625" b="1" dirty="0"/>
              <a:t>แล้วไปที่เมนู </a:t>
            </a:r>
            <a:r>
              <a:rPr lang="th-TH" sz="1625" b="1" dirty="0">
                <a:solidFill>
                  <a:srgbClr val="C00000"/>
                </a:solidFill>
              </a:rPr>
              <a:t>“ฐานข้อมูล”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80279" y="424773"/>
            <a:ext cx="2006214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1625" b="1" u="sng" dirty="0"/>
              <a:t>ขั้นตอนที่ </a:t>
            </a:r>
            <a:r>
              <a:rPr lang="en-US" sz="1625" b="1" u="sng" dirty="0"/>
              <a:t>2 </a:t>
            </a:r>
            <a:r>
              <a:rPr lang="th-TH" sz="1625" b="1" dirty="0"/>
              <a:t> เข้าระบบฐานข้อมูลโดยการคลิ๊กเลือกที่ลิ้งค์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1625" b="1" dirty="0"/>
              <a:t> </a:t>
            </a:r>
            <a:r>
              <a:rPr lang="th-TH" sz="1625" b="1" dirty="0">
                <a:solidFill>
                  <a:srgbClr val="C00000"/>
                </a:solidFill>
              </a:rPr>
              <a:t>“ฐานข้อมูลงบประมาณโครงการตามแผนปฏิบัติการประจำปี”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039832" y="424773"/>
            <a:ext cx="2006214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3 </a:t>
            </a:r>
            <a:r>
              <a:rPr lang="th-TH" sz="900" b="1" dirty="0"/>
              <a:t> เข้าระบบฐานข้อมูลด้วยการ </a:t>
            </a:r>
            <a:r>
              <a:rPr lang="en-US" sz="900" b="1" dirty="0"/>
              <a:t>Login </a:t>
            </a:r>
            <a:r>
              <a:rPr lang="th-TH" sz="900" b="1" dirty="0"/>
              <a:t>ด้วย </a:t>
            </a:r>
            <a:r>
              <a:rPr lang="en-US" sz="900" b="1" dirty="0"/>
              <a:t>Username </a:t>
            </a:r>
            <a:r>
              <a:rPr lang="th-TH" sz="900" b="1" dirty="0"/>
              <a:t>และ </a:t>
            </a:r>
            <a:r>
              <a:rPr lang="en-US" sz="900" b="1" dirty="0"/>
              <a:t>Password </a:t>
            </a:r>
            <a:r>
              <a:rPr lang="th-TH" sz="900" b="1" dirty="0"/>
              <a:t>ของแต่ละหน่วยงาน</a:t>
            </a:r>
            <a:endParaRPr lang="th-TH" sz="9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137" t="12222" b="3750"/>
          <a:stretch/>
        </p:blipFill>
        <p:spPr>
          <a:xfrm>
            <a:off x="5039832" y="926302"/>
            <a:ext cx="1976982" cy="1664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6124814" y="1473775"/>
            <a:ext cx="837570" cy="2131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6201016" y="1243774"/>
            <a:ext cx="837570" cy="2300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6272659" y="1303213"/>
            <a:ext cx="650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Username</a:t>
            </a:r>
            <a:endParaRPr lang="th-TH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2659" y="1506064"/>
            <a:ext cx="650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Password</a:t>
            </a:r>
            <a:endParaRPr lang="th-TH" sz="8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322119" y="424773"/>
            <a:ext cx="2154623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800" b="1" u="sng" dirty="0"/>
              <a:t>ขั้นตอนที่ </a:t>
            </a:r>
            <a:r>
              <a:rPr lang="en-US" sz="800" b="1" u="sng" dirty="0"/>
              <a:t>4 </a:t>
            </a:r>
            <a:r>
              <a:rPr lang="th-TH" sz="800" b="1" dirty="0"/>
              <a:t> เข้ามาสู่หน้าหลักของแต่ละหน่วยงาน กรุณาศึกษาการบันทึกรหัสโครงการ และ รหัสกิจกรรมย่อยก่อนทำการบันทึกข้อมูล</a:t>
            </a:r>
            <a:endParaRPr lang="th-TH" sz="8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2288" r="1859" b="4262"/>
          <a:stretch/>
        </p:blipFill>
        <p:spPr>
          <a:xfrm>
            <a:off x="7322120" y="959615"/>
            <a:ext cx="2180039" cy="1604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482114" y="2692552"/>
            <a:ext cx="2121693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5 </a:t>
            </a:r>
            <a:r>
              <a:rPr lang="th-TH" sz="900" b="1" dirty="0"/>
              <a:t>  ใช้เม้าท์ไปที่เมนูแถบบน </a:t>
            </a:r>
            <a:r>
              <a:rPr lang="th-TH" sz="900" b="1" dirty="0">
                <a:solidFill>
                  <a:srgbClr val="C00000"/>
                </a:solidFill>
              </a:rPr>
              <a:t>“ข้อมูลโครงการ” </a:t>
            </a:r>
            <a:r>
              <a:rPr lang="th-TH" sz="900" b="1" dirty="0"/>
              <a:t>เลือก </a:t>
            </a:r>
            <a:r>
              <a:rPr lang="th-TH" sz="900" b="1" dirty="0">
                <a:solidFill>
                  <a:srgbClr val="C00000"/>
                </a:solidFill>
              </a:rPr>
              <a:t>“โครงการทั้งหมด”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2854" r="47276" b="7669"/>
          <a:stretch/>
        </p:blipFill>
        <p:spPr>
          <a:xfrm>
            <a:off x="520738" y="3143290"/>
            <a:ext cx="2000900" cy="1696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20"/>
          <p:cNvSpPr/>
          <p:nvPr/>
        </p:nvSpPr>
        <p:spPr>
          <a:xfrm>
            <a:off x="604671" y="3198065"/>
            <a:ext cx="837570" cy="4588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722539" y="2692552"/>
            <a:ext cx="2121693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6 </a:t>
            </a:r>
            <a:r>
              <a:rPr lang="th-TH" sz="900" b="1" dirty="0"/>
              <a:t>  เลือก “</a:t>
            </a:r>
            <a:r>
              <a:rPr lang="th-TH" sz="900" b="1" dirty="0">
                <a:solidFill>
                  <a:srgbClr val="C00000"/>
                </a:solidFill>
              </a:rPr>
              <a:t>ชื่อโครงการตามแผนปฏิบัติการงบประมาณประจำปีที่ต้องการบันทึกข้อมูลกิจกรรมย่อย” </a:t>
            </a:r>
            <a:r>
              <a:rPr lang="th-TH" sz="900" b="1" dirty="0"/>
              <a:t>ใช้เม้าท์เลือกไอคอนรูปดวงตา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dirty="0"/>
              <a:t>เพื่อเข้าไปบันทึกรายละเอียดของกิจกรรมย่อยที่ต้องการ</a:t>
            </a:r>
            <a:endParaRPr lang="th-TH" sz="900" b="1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3141499" y="4290384"/>
            <a:ext cx="92138" cy="113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7296" t="57261" r="90162" b="38710"/>
          <a:stretch/>
        </p:blipFill>
        <p:spPr>
          <a:xfrm>
            <a:off x="4662135" y="2839746"/>
            <a:ext cx="148732" cy="132641"/>
          </a:xfrm>
          <a:prstGeom prst="rect">
            <a:avLst/>
          </a:prstGeom>
          <a:ln>
            <a:noFill/>
          </a:ln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4962964" y="2683078"/>
            <a:ext cx="2121693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7 </a:t>
            </a:r>
            <a:r>
              <a:rPr lang="th-TH" sz="900" b="1" dirty="0"/>
              <a:t>  เลือก </a:t>
            </a:r>
            <a:r>
              <a:rPr lang="th-TH" sz="900" b="1" dirty="0">
                <a:solidFill>
                  <a:srgbClr val="C00000"/>
                </a:solidFill>
              </a:rPr>
              <a:t>“เพิ่ม</a:t>
            </a:r>
            <a:r>
              <a:rPr lang="en-US" sz="900" b="1" dirty="0">
                <a:solidFill>
                  <a:srgbClr val="C00000"/>
                </a:solidFill>
              </a:rPr>
              <a:t>-</a:t>
            </a:r>
            <a:r>
              <a:rPr lang="th-TH" sz="900" b="1" dirty="0">
                <a:solidFill>
                  <a:srgbClr val="C00000"/>
                </a:solidFill>
              </a:rPr>
              <a:t>แก้ไขกิจกรรม” </a:t>
            </a:r>
            <a:r>
              <a:rPr lang="th-TH" sz="900" b="1" dirty="0"/>
              <a:t>เพื่อเข้าไปบันทึกรายละเอียดของกิจกรรมย่อยที่ต้องการ</a:t>
            </a:r>
            <a:endParaRPr lang="th-TH" sz="900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1111" t="19136" r="3056" b="7778"/>
          <a:stretch/>
        </p:blipFill>
        <p:spPr>
          <a:xfrm>
            <a:off x="4957040" y="3253516"/>
            <a:ext cx="2127908" cy="11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1805" t="16173" r="3194" b="8271"/>
          <a:stretch/>
        </p:blipFill>
        <p:spPr>
          <a:xfrm>
            <a:off x="2682618" y="3247222"/>
            <a:ext cx="2166051" cy="1592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2780279" y="4404316"/>
            <a:ext cx="722440" cy="156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3473" t="51527" r="46945" b="31233"/>
          <a:stretch/>
        </p:blipFill>
        <p:spPr>
          <a:xfrm>
            <a:off x="3101666" y="3724487"/>
            <a:ext cx="1676237" cy="505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Oval 24"/>
          <p:cNvSpPr/>
          <p:nvPr/>
        </p:nvSpPr>
        <p:spPr>
          <a:xfrm>
            <a:off x="3174198" y="3936421"/>
            <a:ext cx="147052" cy="155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922529" y="4229962"/>
            <a:ext cx="179137" cy="174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/>
          <a:srcRect l="9507" t="53150" r="81108" b="43899"/>
          <a:stretch/>
        </p:blipFill>
        <p:spPr>
          <a:xfrm>
            <a:off x="5361472" y="4507710"/>
            <a:ext cx="1182127" cy="209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/>
          <a:srcRect l="20189" t="15860" r="22198" b="7575"/>
          <a:stretch/>
        </p:blipFill>
        <p:spPr>
          <a:xfrm>
            <a:off x="7322120" y="3187608"/>
            <a:ext cx="2121693" cy="1621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Oval 40"/>
          <p:cNvSpPr/>
          <p:nvPr/>
        </p:nvSpPr>
        <p:spPr>
          <a:xfrm>
            <a:off x="5104126" y="3706401"/>
            <a:ext cx="296709" cy="161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388184" y="3832837"/>
            <a:ext cx="215941" cy="674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btitle 2"/>
          <p:cNvSpPr txBox="1">
            <a:spLocks/>
          </p:cNvSpPr>
          <p:nvPr/>
        </p:nvSpPr>
        <p:spPr>
          <a:xfrm>
            <a:off x="7322121" y="2693339"/>
            <a:ext cx="2121693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8 </a:t>
            </a:r>
            <a:r>
              <a:rPr lang="th-TH" sz="900" b="1" dirty="0"/>
              <a:t>  เลือก </a:t>
            </a:r>
            <a:r>
              <a:rPr lang="th-TH" sz="900" b="1" dirty="0">
                <a:solidFill>
                  <a:srgbClr val="C00000"/>
                </a:solidFill>
              </a:rPr>
              <a:t>“กิจกรรม” </a:t>
            </a:r>
            <a:r>
              <a:rPr lang="th-TH" sz="900" b="1" dirty="0"/>
              <a:t>ที่ต้องการบันทึกข้อมูล</a:t>
            </a:r>
            <a:endParaRPr lang="th-TH" sz="900" b="1" dirty="0">
              <a:solidFill>
                <a:srgbClr val="C00000"/>
              </a:solidFill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431415" y="4926382"/>
            <a:ext cx="5800017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9 </a:t>
            </a:r>
            <a:r>
              <a:rPr lang="th-TH" sz="900" b="1" dirty="0"/>
              <a:t>  บันทึกข้อมูลรายละเอียดของ </a:t>
            </a:r>
            <a:r>
              <a:rPr lang="th-TH" sz="900" b="1" dirty="0">
                <a:solidFill>
                  <a:srgbClr val="C00000"/>
                </a:solidFill>
              </a:rPr>
              <a:t>“กิจกรรม” ในองค์ประกอบที่ </a:t>
            </a:r>
            <a:r>
              <a:rPr lang="en-US" sz="900" b="1" dirty="0">
                <a:solidFill>
                  <a:srgbClr val="C00000"/>
                </a:solidFill>
              </a:rPr>
              <a:t>1-6 </a:t>
            </a:r>
            <a:r>
              <a:rPr lang="th-TH" sz="900" b="1" dirty="0"/>
              <a:t>โดย</a:t>
            </a:r>
            <a:r>
              <a:rPr lang="th-TH" sz="900" b="1" dirty="0">
                <a:solidFill>
                  <a:srgbClr val="C00000"/>
                </a:solidFill>
              </a:rPr>
              <a:t> </a:t>
            </a:r>
            <a:r>
              <a:rPr lang="th-TH" sz="900" b="1" u="sng" dirty="0">
                <a:solidFill>
                  <a:srgbClr val="FF0000"/>
                </a:solidFill>
              </a:rPr>
              <a:t>“รหัสกิจกรรม” ให้กลับไปดูการกำหนดรหัสที่หน้าแรก </a:t>
            </a:r>
            <a:r>
              <a:rPr lang="th-TH" sz="900" b="1" dirty="0"/>
              <a:t>และ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ต้องกรอกข้อมูลทุกช่องโดยไม่เว้นว่าง </a:t>
            </a:r>
            <a:r>
              <a:rPr lang="th-TH" sz="900" b="1" dirty="0"/>
              <a:t>เพราะจะทำให้บันทึกข้อมูลกิจกรรมไม่ได้ ( ถ้ายังไม่มีผลการดำเนินงานให้ระบุว่า </a:t>
            </a:r>
            <a:r>
              <a:rPr lang="th-TH" sz="900" b="1" dirty="0">
                <a:solidFill>
                  <a:srgbClr val="FF0000"/>
                </a:solidFill>
              </a:rPr>
              <a:t>“อยู่ระหว่างดำเนินการ” </a:t>
            </a:r>
            <a:r>
              <a:rPr lang="th-TH" sz="900" b="1" dirty="0"/>
              <a:t>) สุดท้ายคลิ๊กปุ่ม </a:t>
            </a:r>
            <a:r>
              <a:rPr lang="th-TH" sz="900" b="1" dirty="0">
                <a:solidFill>
                  <a:srgbClr val="FF0000"/>
                </a:solidFill>
              </a:rPr>
              <a:t>“บันทึก”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/>
          <a:srcRect l="20238" t="16666" r="22143" b="5979"/>
          <a:stretch/>
        </p:blipFill>
        <p:spPr>
          <a:xfrm>
            <a:off x="263910" y="5407554"/>
            <a:ext cx="1493469" cy="1127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2"/>
          <a:srcRect l="25120" t="14550" r="24583" b="10211"/>
          <a:stretch/>
        </p:blipFill>
        <p:spPr>
          <a:xfrm>
            <a:off x="2973805" y="5408020"/>
            <a:ext cx="1219374" cy="112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/>
          <a:srcRect l="25601" t="20762" r="44008" b="29079"/>
          <a:stretch/>
        </p:blipFill>
        <p:spPr>
          <a:xfrm>
            <a:off x="1813979" y="5408653"/>
            <a:ext cx="1104492" cy="1126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4"/>
          <a:srcRect l="22560" t="35609" r="21607" b="8624"/>
          <a:stretch/>
        </p:blipFill>
        <p:spPr>
          <a:xfrm>
            <a:off x="4249779" y="5408285"/>
            <a:ext cx="1290409" cy="90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/>
          <a:srcRect l="22678" t="23969" r="21607" b="16984"/>
          <a:stretch/>
        </p:blipFill>
        <p:spPr>
          <a:xfrm>
            <a:off x="5596788" y="5407555"/>
            <a:ext cx="1640860" cy="1181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Subtitle 2"/>
          <p:cNvSpPr txBox="1">
            <a:spLocks/>
          </p:cNvSpPr>
          <p:nvPr/>
        </p:nvSpPr>
        <p:spPr>
          <a:xfrm>
            <a:off x="7238671" y="4856849"/>
            <a:ext cx="2366171" cy="4103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74295" tIns="37148" rIns="74295" bIns="37148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u="sng" dirty="0"/>
              <a:t>ขั้นตอนที่ </a:t>
            </a:r>
            <a:r>
              <a:rPr lang="en-US" sz="900" b="1" u="sng" dirty="0"/>
              <a:t>10 </a:t>
            </a:r>
            <a:r>
              <a:rPr lang="th-TH" sz="900" b="1" dirty="0"/>
              <a:t>  เมื่อบันทึกข้อมูลทุกกิจกรรมที่ต้องการแล้ว ให้ทำการ </a:t>
            </a:r>
            <a:r>
              <a:rPr lang="en-US" sz="900" b="1" dirty="0"/>
              <a:t>Logout </a:t>
            </a:r>
            <a:r>
              <a:rPr lang="th-TH" sz="900" b="1" dirty="0"/>
              <a:t>ที่มุมขวาบนของเพจ </a:t>
            </a:r>
            <a:r>
              <a:rPr lang="th-TH" sz="900" b="1" dirty="0">
                <a:solidFill>
                  <a:srgbClr val="FF0000"/>
                </a:solidFill>
              </a:rPr>
              <a:t>คลิ๊กที่ชื่อหน่วยงาน ข้างรูปภาพ </a:t>
            </a:r>
            <a:r>
              <a:rPr lang="th-TH" sz="900" b="1" dirty="0"/>
              <a:t>แล้วเลือก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900" b="1" dirty="0">
                <a:solidFill>
                  <a:srgbClr val="FF0000"/>
                </a:solidFill>
              </a:rPr>
              <a:t>“ออกจากระบบ” </a:t>
            </a:r>
            <a:r>
              <a:rPr lang="th-TH" sz="900" b="1" dirty="0"/>
              <a:t>จะเสร็จสิ้นการบันทึกข้อมูล</a:t>
            </a:r>
            <a:endParaRPr lang="th-TH" sz="900" b="1" dirty="0">
              <a:solidFill>
                <a:srgbClr val="C0000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6"/>
          <a:srcRect l="49550" t="11584" r="912" b="19854"/>
          <a:stretch/>
        </p:blipFill>
        <p:spPr>
          <a:xfrm>
            <a:off x="7418330" y="5297199"/>
            <a:ext cx="2056473" cy="1257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Oval 53"/>
          <p:cNvSpPr/>
          <p:nvPr/>
        </p:nvSpPr>
        <p:spPr>
          <a:xfrm>
            <a:off x="8702510" y="6094039"/>
            <a:ext cx="344426" cy="155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Oval 54"/>
          <p:cNvSpPr/>
          <p:nvPr/>
        </p:nvSpPr>
        <p:spPr>
          <a:xfrm>
            <a:off x="6667044" y="6153288"/>
            <a:ext cx="344426" cy="155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Oval 55"/>
          <p:cNvSpPr/>
          <p:nvPr/>
        </p:nvSpPr>
        <p:spPr>
          <a:xfrm>
            <a:off x="5757188" y="6457731"/>
            <a:ext cx="215847" cy="155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7"/>
          <a:srcRect l="25416" t="72778" r="69896" b="23611"/>
          <a:stretch/>
        </p:blipFill>
        <p:spPr>
          <a:xfrm>
            <a:off x="5240706" y="6466351"/>
            <a:ext cx="249766" cy="1082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9" name="Straight Arrow Connector 58"/>
          <p:cNvCxnSpPr/>
          <p:nvPr/>
        </p:nvCxnSpPr>
        <p:spPr>
          <a:xfrm flipH="1" flipV="1">
            <a:off x="5496154" y="6524314"/>
            <a:ext cx="279098" cy="50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ubtitle 2"/>
          <p:cNvSpPr txBox="1">
            <a:spLocks/>
          </p:cNvSpPr>
          <p:nvPr/>
        </p:nvSpPr>
        <p:spPr>
          <a:xfrm>
            <a:off x="6291882" y="5222899"/>
            <a:ext cx="818999" cy="41030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74295" tIns="37148" rIns="74295" bIns="37148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500" b="1" i="1" u="sng" dirty="0"/>
              <a:t>เมนู </a:t>
            </a:r>
            <a:r>
              <a:rPr lang="th-TH" sz="500" b="1" i="1" u="sng" dirty="0">
                <a:solidFill>
                  <a:srgbClr val="FF0000"/>
                </a:solidFill>
              </a:rPr>
              <a:t>“เลือกดู” </a:t>
            </a:r>
            <a:r>
              <a:rPr lang="th-TH" sz="500" b="1" i="1" u="sng" dirty="0"/>
              <a:t>ใช้สำหรับ</a:t>
            </a:r>
            <a:r>
              <a:rPr lang="th-TH" sz="500" b="1" i="1" u="sng" dirty="0">
                <a:solidFill>
                  <a:srgbClr val="FF0000"/>
                </a:solidFill>
              </a:rPr>
              <a:t>แนบไฟล์</a:t>
            </a:r>
            <a:r>
              <a:rPr lang="th-TH" sz="500" b="1" i="1" u="sng" dirty="0"/>
              <a:t>โครงการและไฟล์รายงานสรุปผลการดำเนินงานโครงการเมื่อเสร็จสิ้นโครงการแล้ว</a:t>
            </a:r>
            <a:endParaRPr lang="th-TH" sz="500" b="1" i="1" dirty="0">
              <a:solidFill>
                <a:srgbClr val="C00000"/>
              </a:solidFill>
            </a:endParaRPr>
          </a:p>
        </p:txBody>
      </p:sp>
      <p:cxnSp>
        <p:nvCxnSpPr>
          <p:cNvPr id="61" name="Straight Arrow Connector 60"/>
          <p:cNvCxnSpPr>
            <a:stCxn id="60" idx="2"/>
            <a:endCxn id="55" idx="0"/>
          </p:cNvCxnSpPr>
          <p:nvPr/>
        </p:nvCxnSpPr>
        <p:spPr>
          <a:xfrm>
            <a:off x="6701382" y="5633205"/>
            <a:ext cx="137875" cy="520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ubtitle 2"/>
          <p:cNvSpPr txBox="1">
            <a:spLocks/>
          </p:cNvSpPr>
          <p:nvPr/>
        </p:nvSpPr>
        <p:spPr>
          <a:xfrm>
            <a:off x="7795844" y="6403615"/>
            <a:ext cx="2309066" cy="6094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050" b="1" i="1" dirty="0"/>
              <a:t>(หากมีข้อสงสัยสอบถามที่ ดร.พัชรี ศรีกุตา)</a:t>
            </a:r>
            <a:endParaRPr lang="th-TH" sz="1050" b="1" i="1" dirty="0">
              <a:solidFill>
                <a:srgbClr val="FF0000"/>
              </a:solidFill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4307175" y="6278803"/>
            <a:ext cx="1102430" cy="1524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500" b="1" i="1" u="sng" dirty="0"/>
              <a:t>ระบุเดือนที่จะทำกิจกรรม</a:t>
            </a:r>
            <a:r>
              <a:rPr lang="en-US" sz="500" b="1" i="1" u="sng" dirty="0"/>
              <a:t>/</a:t>
            </a:r>
            <a:r>
              <a:rPr lang="th-TH" sz="500" b="1" i="1" u="sng" dirty="0"/>
              <a:t>ที่ทำกิจกรรมไปแล้ว</a:t>
            </a:r>
            <a:endParaRPr lang="th-TH" sz="500" b="1" i="1" dirty="0">
              <a:solidFill>
                <a:srgbClr val="C0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4544114" y="6143485"/>
            <a:ext cx="1610" cy="135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ubtitle 2"/>
          <p:cNvSpPr txBox="1">
            <a:spLocks/>
          </p:cNvSpPr>
          <p:nvPr/>
        </p:nvSpPr>
        <p:spPr>
          <a:xfrm>
            <a:off x="3233637" y="6067278"/>
            <a:ext cx="1102430" cy="1524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500" b="1" i="1" u="sng" dirty="0"/>
              <a:t>ระบุร้อยละ </a:t>
            </a:r>
            <a:r>
              <a:rPr lang="en-US" sz="500" b="1" i="1" u="sng" dirty="0"/>
              <a:t>KPI </a:t>
            </a:r>
            <a:r>
              <a:rPr lang="th-TH" sz="500" b="1" i="1" u="sng" dirty="0"/>
              <a:t>ที่บรรลุ จากจำนวน </a:t>
            </a:r>
            <a:r>
              <a:rPr lang="en-US" sz="500" b="1" i="1" u="sng" dirty="0"/>
              <a:t>KPI </a:t>
            </a:r>
            <a:r>
              <a:rPr lang="th-TH" sz="500" b="1" i="1" u="sng" dirty="0"/>
              <a:t>ทั้งหมด</a:t>
            </a:r>
            <a:endParaRPr lang="th-TH" sz="500" b="1" i="1" dirty="0">
              <a:solidFill>
                <a:srgbClr val="C0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31423" y="6219692"/>
            <a:ext cx="0" cy="246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ubtitle 2"/>
          <p:cNvSpPr txBox="1">
            <a:spLocks/>
          </p:cNvSpPr>
          <p:nvPr/>
        </p:nvSpPr>
        <p:spPr>
          <a:xfrm>
            <a:off x="1928333" y="6408149"/>
            <a:ext cx="891748" cy="1524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500" b="1" i="1" u="sng" dirty="0"/>
              <a:t>หากไม่มีรายจ่ายให้ระบุเลข “</a:t>
            </a:r>
            <a:r>
              <a:rPr lang="en-US" sz="500" b="1" i="1" u="sng" dirty="0"/>
              <a:t> 0 </a:t>
            </a:r>
            <a:r>
              <a:rPr lang="th-TH" sz="500" b="1" i="1" u="sng" dirty="0"/>
              <a:t>”</a:t>
            </a:r>
            <a:endParaRPr lang="th-TH" sz="500" b="1" i="1" dirty="0">
              <a:solidFill>
                <a:srgbClr val="C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9251731" y="3516900"/>
            <a:ext cx="164056" cy="161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114097" y="3423745"/>
            <a:ext cx="147144" cy="2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748752" y="1243774"/>
            <a:ext cx="1667035" cy="1163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>
            <a:off x="2603807" y="1686948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Right Arrow 68"/>
          <p:cNvSpPr/>
          <p:nvPr/>
        </p:nvSpPr>
        <p:spPr>
          <a:xfrm>
            <a:off x="4845719" y="1686948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Right Arrow 69"/>
          <p:cNvSpPr/>
          <p:nvPr/>
        </p:nvSpPr>
        <p:spPr>
          <a:xfrm>
            <a:off x="7069446" y="1664042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Right Arrow 70"/>
          <p:cNvSpPr/>
          <p:nvPr/>
        </p:nvSpPr>
        <p:spPr>
          <a:xfrm>
            <a:off x="2515571" y="3936421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ight Arrow 71"/>
          <p:cNvSpPr/>
          <p:nvPr/>
        </p:nvSpPr>
        <p:spPr>
          <a:xfrm>
            <a:off x="4828808" y="3991607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ight Arrow 72"/>
          <p:cNvSpPr/>
          <p:nvPr/>
        </p:nvSpPr>
        <p:spPr>
          <a:xfrm>
            <a:off x="7120966" y="3879421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ight Arrow 73"/>
          <p:cNvSpPr/>
          <p:nvPr/>
        </p:nvSpPr>
        <p:spPr>
          <a:xfrm>
            <a:off x="7241858" y="5800339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Right Arrow 74"/>
          <p:cNvSpPr/>
          <p:nvPr/>
        </p:nvSpPr>
        <p:spPr>
          <a:xfrm>
            <a:off x="326257" y="3925638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Right Arrow 75"/>
          <p:cNvSpPr/>
          <p:nvPr/>
        </p:nvSpPr>
        <p:spPr>
          <a:xfrm>
            <a:off x="147374" y="5849693"/>
            <a:ext cx="176472" cy="1858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8"/>
          <a:srcRect l="2083" t="18717" r="39372" b="4245"/>
          <a:stretch/>
        </p:blipFill>
        <p:spPr>
          <a:xfrm>
            <a:off x="2788996" y="906410"/>
            <a:ext cx="2048201" cy="1697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3364600" y="2049396"/>
            <a:ext cx="1179514" cy="196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641" r="964" b="1667"/>
          <a:stretch/>
        </p:blipFill>
        <p:spPr>
          <a:xfrm>
            <a:off x="482114" y="901072"/>
            <a:ext cx="2082708" cy="1718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2162434" y="2169658"/>
            <a:ext cx="473909" cy="182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/>
          <a:srcRect l="81559" t="47892" r="2848" b="45207"/>
          <a:stretch/>
        </p:blipFill>
        <p:spPr>
          <a:xfrm>
            <a:off x="1494101" y="2276183"/>
            <a:ext cx="584779" cy="1455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Arrow Connector 26"/>
          <p:cNvCxnSpPr>
            <a:stCxn id="6" idx="2"/>
          </p:cNvCxnSpPr>
          <p:nvPr/>
        </p:nvCxnSpPr>
        <p:spPr>
          <a:xfrm flipH="1">
            <a:off x="2078880" y="2260795"/>
            <a:ext cx="83554" cy="88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63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497</Words>
  <Application>Microsoft Office PowerPoint</Application>
  <PresentationFormat>A4 Paper (210x297 mm)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Username และ Password  การบันทึกข้อมูลรายละเอียดกิจกรรมย่อย ในฐานข้อมูลงบประมาณโครงการตามแผนปฏิบัติการประจำปีงบประมาณ 2563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พัชรี ศรีกุตา</dc:creator>
  <cp:lastModifiedBy>Teacher</cp:lastModifiedBy>
  <cp:revision>34</cp:revision>
  <cp:lastPrinted>2019-08-08T14:43:44Z</cp:lastPrinted>
  <dcterms:created xsi:type="dcterms:W3CDTF">2019-08-08T06:47:14Z</dcterms:created>
  <dcterms:modified xsi:type="dcterms:W3CDTF">2020-03-19T08:09:01Z</dcterms:modified>
</cp:coreProperties>
</file>